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3E5101-4E02-4BBB-BDE6-7D98D7601805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302040-0C6C-4717-90CF-61848DC31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BFA60-7586-47D0-98F1-EEA165150420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DE8A8-BAAA-4502-BD48-0115C0F3D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BA523-0497-4661-8811-1F97564E13C2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01BBA-E5EE-40FE-BA90-700B96F54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B79AC-A6C7-458F-BAB7-7B558A36BEFF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BA3BD-CFA1-452F-86DA-E04935C01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1DD6B-6D05-455C-BA52-D9D857910E63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320FDD-99CC-4ED2-890F-058A26785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89439F-195F-49DD-B934-64A91A337836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8D96F-1756-4219-84EB-B259C5B2C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ED691-4DB8-4B13-AD17-D8705CBA6739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6B5AD8-4734-4687-A5C2-6C86F80FB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7CC-D12D-4421-9ECD-21CFAFBD1662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1A0A-6CFF-4985-A5CD-6B0A01B97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CCB4D6-3F69-44C6-8116-F6F655ADD51B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18E748-0622-4B1A-9512-33E81ECF3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CEFD-04EB-461B-AA2B-4637D374AE23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ED45-1CDA-407B-991F-C35CBFCDF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0BCECC-2F67-4FB6-BE4E-B3251B5AFBFD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3138D-A978-4CA9-A19A-9A06C5503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90D8A08-B7A9-4116-A41C-E46CF6CF2B36}" type="datetimeFigureOut">
              <a:rPr lang="ru-RU"/>
              <a:pPr>
                <a:defRPr/>
              </a:pPr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726C128-8AE0-45D8-8590-20E5A01EA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86" r:id="rId6"/>
    <p:sldLayoutId id="2147483892" r:id="rId7"/>
    <p:sldLayoutId id="2147483885" r:id="rId8"/>
    <p:sldLayoutId id="2147483893" r:id="rId9"/>
    <p:sldLayoutId id="2147483884" r:id="rId10"/>
    <p:sldLayoutId id="21474838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D3D3D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D3D3D7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957263" y="2085966"/>
            <a:ext cx="7772399" cy="407196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ГАРАНТИРОВАНИЕ ВОЗВРАТА ПРИВЛЕЧЕННЫХ БАНКАМИ СРЕДСТВ В РЕСПУБЛИКЕ БЕЛАРУСЬ</a:t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                </a:t>
            </a:r>
            <a:r>
              <a:rPr lang="ru-RU" sz="2700" b="0" cap="none" dirty="0" smtClean="0">
                <a:solidFill>
                  <a:srgbClr val="FFFF00"/>
                </a:solidFill>
                <a:latin typeface="+mn-lt"/>
              </a:rPr>
              <a:t>Выполнила: Ю.А. Колот</a:t>
            </a:r>
            <a:r>
              <a:rPr lang="ru-RU" cap="none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cap="none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571500" y="857250"/>
            <a:ext cx="8001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orbel" pitchFamily="34" charset="0"/>
              </a:rPr>
              <a:t>           </a:t>
            </a:r>
            <a:r>
              <a:rPr lang="ru-RU" sz="2000">
                <a:latin typeface="Corbel" pitchFamily="34" charset="0"/>
              </a:rPr>
              <a:t>Согласно Декрету 4 ноября 2008 г. № 22 «О гарантиях сохранности денежных средств физических лиц, размещенных на счетах и (или) в банковские вклады (депозиты)» 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государство гарантирует полную сохранность денежных средств физических лиц в белорусских рублях и иностранной валюте, размещенных на счетах и (или) во вклады (депозиты) в банках Республики Беларусь, и возмещение</a:t>
            </a:r>
            <a:r>
              <a:rPr lang="ru-RU" sz="3200" b="1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3200" b="1" u="sng">
                <a:latin typeface="Corbel" pitchFamily="34" charset="0"/>
              </a:rPr>
              <a:t>100 процентов</a:t>
            </a:r>
            <a:r>
              <a:rPr lang="ru-RU" sz="3200" b="1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суммы этих средств в валюте счета либо вклада.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428625" y="1214438"/>
            <a:ext cx="82153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>
                <a:solidFill>
                  <a:srgbClr val="FFFF00"/>
                </a:solidFill>
                <a:latin typeface="Corbel" pitchFamily="34" charset="0"/>
              </a:rPr>
              <a:t>        </a:t>
            </a:r>
            <a:r>
              <a:rPr lang="ru-RU" sz="7200" b="1">
                <a:solidFill>
                  <a:srgbClr val="FFFF00"/>
                </a:solidFill>
                <a:latin typeface="Corbel" pitchFamily="34" charset="0"/>
              </a:rPr>
              <a:t>!!!</a:t>
            </a:r>
            <a:r>
              <a:rPr lang="ru-RU" sz="360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3600">
                <a:latin typeface="Corbel" pitchFamily="34" charset="0"/>
              </a:rPr>
              <a:t>Действие вышеуказанных актов </a:t>
            </a:r>
            <a:r>
              <a:rPr lang="ru-RU" sz="3600">
                <a:solidFill>
                  <a:srgbClr val="FFFF00"/>
                </a:solidFill>
                <a:latin typeface="Corbel" pitchFamily="34" charset="0"/>
              </a:rPr>
              <a:t>не распространяется </a:t>
            </a:r>
            <a:r>
              <a:rPr lang="ru-RU" sz="3600">
                <a:latin typeface="Corbel" pitchFamily="34" charset="0"/>
              </a:rPr>
              <a:t>на размещенные в банках денежные средства физических лиц, выступающих в качестве </a:t>
            </a:r>
            <a:r>
              <a:rPr lang="ru-RU" sz="3600">
                <a:solidFill>
                  <a:srgbClr val="FFFF00"/>
                </a:solidFill>
                <a:latin typeface="Corbel" pitchFamily="34" charset="0"/>
              </a:rPr>
              <a:t>индивидуальных предпринимателей.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642938" y="642938"/>
            <a:ext cx="78581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solidFill>
                  <a:srgbClr val="FFFF00"/>
                </a:solidFill>
                <a:latin typeface="Corbel" pitchFamily="34" charset="0"/>
              </a:rPr>
              <a:t>          </a:t>
            </a:r>
            <a:r>
              <a:rPr lang="ru-RU" sz="2800">
                <a:latin typeface="Corbel" pitchFamily="34" charset="0"/>
              </a:rPr>
              <a:t>Укреплению платежеспособности банков призвано способствовать также </a:t>
            </a:r>
            <a:r>
              <a:rPr lang="ru-RU" sz="2800" b="1">
                <a:solidFill>
                  <a:srgbClr val="FFFF00"/>
                </a:solidFill>
                <a:latin typeface="Corbel" pitchFamily="34" charset="0"/>
              </a:rPr>
              <a:t>депонирование</a:t>
            </a:r>
            <a:r>
              <a:rPr lang="ru-RU" sz="2800">
                <a:latin typeface="Corbel" pitchFamily="34" charset="0"/>
              </a:rPr>
              <a:t> части привлеченных денежных средств в фонде обязательных резервов, размещаемом в Национальном банке (ст. 110 БК).</a:t>
            </a:r>
          </a:p>
          <a:p>
            <a:pPr algn="just"/>
            <a:endParaRPr lang="ru-RU" sz="2800">
              <a:latin typeface="Corbel" pitchFamily="34" charset="0"/>
            </a:endParaRPr>
          </a:p>
          <a:p>
            <a:pPr algn="just"/>
            <a:r>
              <a:rPr lang="ru-RU" sz="2800">
                <a:latin typeface="Corbel" pitchFamily="34" charset="0"/>
              </a:rPr>
              <a:t>          Национальным банком устанавливается ряд </a:t>
            </a:r>
            <a:r>
              <a:rPr lang="ru-RU" sz="2800" b="1">
                <a:solidFill>
                  <a:srgbClr val="FFFF00"/>
                </a:solidFill>
                <a:latin typeface="Corbel" pitchFamily="34" charset="0"/>
              </a:rPr>
              <a:t>нормативов безопасного функционирования </a:t>
            </a:r>
            <a:r>
              <a:rPr lang="ru-RU" sz="2800">
                <a:latin typeface="Corbel" pitchFamily="34" charset="0"/>
              </a:rPr>
              <a:t>банков, необходимых для ограничения рисков банковской деятельности и зашиты интересов вкладчиков и иных кредиторов (ст. 111 БК), что также повышает гарантии вкладчиков.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714375" y="642938"/>
            <a:ext cx="7786688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orbel" pitchFamily="34" charset="0"/>
              </a:rPr>
              <a:t>          </a:t>
            </a:r>
            <a:r>
              <a:rPr lang="ru-RU" sz="2600">
                <a:latin typeface="Corbel" pitchFamily="34" charset="0"/>
              </a:rPr>
              <a:t>Система гарантий включает и другие, менее эффективные или косвенные формы, такие, например, как </a:t>
            </a:r>
            <a:r>
              <a:rPr lang="ru-RU" sz="2600" b="1">
                <a:solidFill>
                  <a:srgbClr val="FFFF00"/>
                </a:solidFill>
                <a:latin typeface="Corbel" pitchFamily="34" charset="0"/>
              </a:rPr>
              <a:t>индексация</a:t>
            </a:r>
            <a:r>
              <a:rPr lang="ru-RU" sz="2600">
                <a:latin typeface="Corbel" pitchFamily="34" charset="0"/>
              </a:rPr>
              <a:t> вкладов населения с учетом инфляции, </a:t>
            </a:r>
            <a:r>
              <a:rPr lang="ru-RU" sz="2600" b="1">
                <a:solidFill>
                  <a:srgbClr val="FFFF00"/>
                </a:solidFill>
                <a:latin typeface="Corbel" pitchFamily="34" charset="0"/>
              </a:rPr>
              <a:t>компенсация обесцененных вкладов</a:t>
            </a:r>
            <a:r>
              <a:rPr lang="ru-RU" sz="2600" b="1">
                <a:latin typeface="Corbel" pitchFamily="34" charset="0"/>
              </a:rPr>
              <a:t> </a:t>
            </a:r>
            <a:r>
              <a:rPr lang="ru-RU" sz="2600">
                <a:latin typeface="Corbel" pitchFamily="34" charset="0"/>
              </a:rPr>
              <a:t>отдельным категориям граждан, </a:t>
            </a:r>
            <a:r>
              <a:rPr lang="ru-RU" sz="2600" b="1">
                <a:solidFill>
                  <a:srgbClr val="FFFF00"/>
                </a:solidFill>
                <a:latin typeface="Corbel" pitchFamily="34" charset="0"/>
              </a:rPr>
              <a:t>изменение структуры активов банка, его реорганизация и др. </a:t>
            </a:r>
            <a:r>
              <a:rPr lang="ru-RU" sz="2600">
                <a:latin typeface="Corbel" pitchFamily="34" charset="0"/>
              </a:rPr>
              <a:t>И наконец, повышение гарантий возврата вклада для граждан возможно путем </a:t>
            </a:r>
            <a:r>
              <a:rPr lang="ru-RU" sz="2600" b="1">
                <a:solidFill>
                  <a:srgbClr val="FFFF00"/>
                </a:solidFill>
                <a:latin typeface="Corbel" pitchFamily="34" charset="0"/>
              </a:rPr>
              <a:t>включения в договор</a:t>
            </a:r>
            <a:r>
              <a:rPr lang="ru-RU" sz="2600">
                <a:latin typeface="Corbel" pitchFamily="34" charset="0"/>
              </a:rPr>
              <a:t>, заключаемый со вкладополучателем, </a:t>
            </a:r>
            <a:r>
              <a:rPr lang="ru-RU" sz="2600" b="1">
                <a:solidFill>
                  <a:srgbClr val="FFFF00"/>
                </a:solidFill>
                <a:latin typeface="Corbel" pitchFamily="34" charset="0"/>
              </a:rPr>
              <a:t>иных способов </a:t>
            </a:r>
            <a:r>
              <a:rPr lang="ru-RU" sz="2600">
                <a:latin typeface="Corbel" pitchFamily="34" charset="0"/>
              </a:rPr>
              <a:t>обеспечения исполнения обязательств банка по возврату вклада (например, </a:t>
            </a:r>
            <a:r>
              <a:rPr lang="ru-RU" sz="2600" b="1">
                <a:solidFill>
                  <a:srgbClr val="FFFF00"/>
                </a:solidFill>
                <a:latin typeface="Corbel" pitchFamily="34" charset="0"/>
              </a:rPr>
              <a:t>добровольное страхование банком риска невозвращения вклада, участие его в фонде добровольного страхования вкладов и др.</a:t>
            </a:r>
            <a:r>
              <a:rPr lang="ru-RU" sz="2600" b="1">
                <a:latin typeface="Corbe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500063" y="1143000"/>
            <a:ext cx="80010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latin typeface="Corbel" pitchFamily="34" charset="0"/>
              </a:rPr>
              <a:t>          </a:t>
            </a:r>
            <a:r>
              <a:rPr lang="ru-RU" sz="3200" b="1">
                <a:solidFill>
                  <a:srgbClr val="FFFF00"/>
                </a:solidFill>
                <a:latin typeface="Corbel" pitchFamily="34" charset="0"/>
              </a:rPr>
              <a:t>Вне системы гарантирования</a:t>
            </a:r>
            <a:r>
              <a:rPr lang="ru-RU" sz="2800">
                <a:latin typeface="Corbel" pitchFamily="34" charset="0"/>
              </a:rPr>
              <a:t> остаются </a:t>
            </a:r>
            <a:r>
              <a:rPr lang="ru-RU" sz="3200" b="1">
                <a:solidFill>
                  <a:srgbClr val="FFFF00"/>
                </a:solidFill>
                <a:latin typeface="Corbel" pitchFamily="34" charset="0"/>
              </a:rPr>
              <a:t>вклады субъектов хозяйствования</a:t>
            </a:r>
            <a:r>
              <a:rPr lang="ru-RU" sz="2800">
                <a:solidFill>
                  <a:srgbClr val="FFFF00"/>
                </a:solidFill>
                <a:latin typeface="Corbel" pitchFamily="34" charset="0"/>
              </a:rPr>
              <a:t>. </a:t>
            </a:r>
          </a:p>
          <a:p>
            <a:pPr algn="just"/>
            <a:endParaRPr lang="ru-RU" sz="2800">
              <a:solidFill>
                <a:srgbClr val="FFFF00"/>
              </a:solidFill>
              <a:latin typeface="Corbel" pitchFamily="34" charset="0"/>
            </a:endParaRPr>
          </a:p>
          <a:p>
            <a:pPr algn="just"/>
            <a:endParaRPr lang="ru-RU" sz="2800">
              <a:solidFill>
                <a:srgbClr val="FFFF00"/>
              </a:solidFill>
              <a:latin typeface="Corbel" pitchFamily="34" charset="0"/>
            </a:endParaRPr>
          </a:p>
          <a:p>
            <a:pPr algn="just"/>
            <a:r>
              <a:rPr lang="ru-RU" sz="2800">
                <a:solidFill>
                  <a:srgbClr val="FFFF00"/>
                </a:solidFill>
                <a:latin typeface="Corbel" pitchFamily="34" charset="0"/>
              </a:rPr>
              <a:t>          </a:t>
            </a:r>
            <a:r>
              <a:rPr lang="ru-RU" sz="2800">
                <a:latin typeface="Corbel" pitchFamily="34" charset="0"/>
              </a:rPr>
              <a:t>Единственная возможность для них обезопасить себя от потерь в настоящее время — предусмотреть способы обеспечения возврата вкладов в договорах, заключаемых со вкладополучателями.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928688" y="2428875"/>
            <a:ext cx="7572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FFFF00"/>
                </a:solidFill>
                <a:latin typeface="Corbel" pitchFamily="34" charset="0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85750" y="1357313"/>
            <a:ext cx="85725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Corbel" pitchFamily="34" charset="0"/>
              </a:rPr>
              <a:t>         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Основное право вкладчика</a:t>
            </a:r>
            <a:r>
              <a:rPr lang="ru-RU" sz="3200">
                <a:latin typeface="Corbel" pitchFamily="34" charset="0"/>
              </a:rPr>
              <a:t>, как юридического, так и физического лица, по договору банковского вклада (депозита) </a:t>
            </a:r>
            <a:r>
              <a:rPr lang="ru-RU" sz="4000" b="1">
                <a:solidFill>
                  <a:srgbClr val="FFFF00"/>
                </a:solidFill>
                <a:latin typeface="Corbel" pitchFamily="34" charset="0"/>
              </a:rPr>
              <a:t>– требовать возврата вклада (депозита) с уплатой процентов.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500063" y="928688"/>
            <a:ext cx="807243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Corbel" pitchFamily="34" charset="0"/>
              </a:rPr>
              <a:t>        В соответствии со ст. 186 Банковского кодекса Республики Беларусь (далее – БК) </a:t>
            </a:r>
            <a:r>
              <a:rPr lang="ru-RU" sz="4000" b="1">
                <a:solidFill>
                  <a:srgbClr val="FFFF00"/>
                </a:solidFill>
                <a:latin typeface="Corbel" pitchFamily="34" charset="0"/>
              </a:rPr>
              <a:t>вкладополучатель обязан возвратить вклад (депозит) в соответствии с условиями договора банковского вклада (депозита).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500063" y="714375"/>
            <a:ext cx="82153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solidFill>
                  <a:srgbClr val="FFFF00"/>
                </a:solidFill>
                <a:latin typeface="Corbel" pitchFamily="34" charset="0"/>
              </a:rPr>
              <a:t>          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Вкладчик – </a:t>
            </a:r>
            <a:r>
              <a:rPr lang="ru-RU" sz="3200" u="sng">
                <a:latin typeface="Corbel" pitchFamily="34" charset="0"/>
              </a:rPr>
              <a:t>физическое лицо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 вправе потребовать возврата вклада (депозита)</a:t>
            </a:r>
            <a:r>
              <a:rPr lang="ru-RU" sz="3200">
                <a:latin typeface="Corbel" pitchFamily="34" charset="0"/>
              </a:rPr>
              <a:t> по договору срочного или условного банковского вклада (депозита) 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до истечения срока возврата вклада (депозита) либо до наступления (ненаступления) определенного в договоре обстоятельства (события).</a:t>
            </a:r>
            <a:r>
              <a:rPr lang="ru-RU" sz="3200">
                <a:latin typeface="Corbel" pitchFamily="34" charset="0"/>
              </a:rPr>
              <a:t> В данном случае банк обязан возвратить вклад (депозит) в течение </a:t>
            </a:r>
            <a:r>
              <a:rPr lang="ru-RU" sz="3200" u="sng">
                <a:solidFill>
                  <a:srgbClr val="FFFF00"/>
                </a:solidFill>
                <a:latin typeface="Corbel" pitchFamily="34" charset="0"/>
              </a:rPr>
              <a:t>пяти дней</a:t>
            </a:r>
            <a:r>
              <a:rPr lang="ru-RU" sz="3200">
                <a:latin typeface="Corbel" pitchFamily="34" charset="0"/>
              </a:rPr>
              <a:t> со дня предъявления требования о его возврате.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500063" y="1571625"/>
            <a:ext cx="81438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           Условие</a:t>
            </a:r>
            <a:r>
              <a:rPr lang="ru-RU" sz="3200">
                <a:latin typeface="Corbel" pitchFamily="34" charset="0"/>
              </a:rPr>
              <a:t> договора срочного или условного банковского вклада (депозита) 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об отказе вкладчика</a:t>
            </a:r>
            <a:r>
              <a:rPr lang="ru-RU" sz="3200">
                <a:latin typeface="Corbel" pitchFamily="34" charset="0"/>
              </a:rPr>
              <a:t> – физического лица </a:t>
            </a:r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от права требования досрочного возврата вклада (депозита) является ничтожным</a:t>
            </a:r>
            <a:r>
              <a:rPr lang="ru-RU" sz="3200">
                <a:latin typeface="Corbel" pitchFamily="34" charset="0"/>
              </a:rPr>
              <a:t> (ст. 186 БК).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571500" y="714375"/>
            <a:ext cx="8072438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solidFill>
                  <a:srgbClr val="FFFF00"/>
                </a:solidFill>
                <a:latin typeface="Corbel" pitchFamily="34" charset="0"/>
              </a:rPr>
              <a:t>         </a:t>
            </a:r>
            <a:r>
              <a:rPr lang="ru-RU" sz="3600" b="1">
                <a:solidFill>
                  <a:srgbClr val="FFFF00"/>
                </a:solidFill>
                <a:latin typeface="Corbel" pitchFamily="34" charset="0"/>
              </a:rPr>
              <a:t>Государство поощряет и охраняет сбережения граждан, создает гарантии возврата вкладов</a:t>
            </a:r>
            <a:r>
              <a:rPr lang="ru-RU" sz="3600" b="1">
                <a:latin typeface="Corbel" pitchFamily="34" charset="0"/>
              </a:rPr>
              <a:t> </a:t>
            </a:r>
            <a:r>
              <a:rPr lang="ru-RU" sz="3200">
                <a:latin typeface="Corbel" pitchFamily="34" charset="0"/>
              </a:rPr>
              <a:t>(ч. 4 ст. 44 Конституции Респуб­лики Беларусь). </a:t>
            </a:r>
          </a:p>
          <a:p>
            <a:pPr algn="just"/>
            <a:endParaRPr lang="ru-RU" sz="3200">
              <a:latin typeface="Corbel" pitchFamily="34" charset="0"/>
            </a:endParaRPr>
          </a:p>
          <a:p>
            <a:pPr algn="just"/>
            <a:r>
              <a:rPr lang="ru-RU" sz="3200">
                <a:latin typeface="Corbel" pitchFamily="34" charset="0"/>
              </a:rPr>
              <a:t>          С этой целью в законодательстве вырабатываются различные </a:t>
            </a:r>
            <a:r>
              <a:rPr lang="ru-RU" sz="3200" i="1">
                <a:solidFill>
                  <a:srgbClr val="FFFF00"/>
                </a:solidFill>
                <a:latin typeface="Corbel" pitchFamily="34" charset="0"/>
              </a:rPr>
              <a:t>формы гарантирования</a:t>
            </a:r>
            <a:r>
              <a:rPr lang="ru-RU" sz="3200">
                <a:latin typeface="Corbel" pitchFamily="34" charset="0"/>
              </a:rPr>
              <a:t> возврата привлекаемых банками средств физических лиц (ч. 2 ст. 120 БК).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428625" y="571500"/>
            <a:ext cx="8215313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Corbel" pitchFamily="34" charset="0"/>
              </a:rPr>
              <a:t>          </a:t>
            </a:r>
            <a:r>
              <a:rPr lang="ru-RU" sz="3000">
                <a:latin typeface="Corbel" pitchFamily="34" charset="0"/>
              </a:rPr>
              <a:t>С принятием </a:t>
            </a:r>
            <a:r>
              <a:rPr lang="ru-RU" sz="3000">
                <a:solidFill>
                  <a:srgbClr val="FFFF00"/>
                </a:solidFill>
                <a:latin typeface="Corbel" pitchFamily="34" charset="0"/>
              </a:rPr>
              <a:t>Закона Республики Беларусь</a:t>
            </a:r>
            <a:r>
              <a:rPr lang="ru-RU" sz="3000">
                <a:latin typeface="Corbel" pitchFamily="34" charset="0"/>
              </a:rPr>
              <a:t> от 8 июля 2008 г. </a:t>
            </a:r>
            <a:r>
              <a:rPr lang="ru-RU" sz="3000">
                <a:solidFill>
                  <a:srgbClr val="FFFF00"/>
                </a:solidFill>
                <a:latin typeface="Corbel" pitchFamily="34" charset="0"/>
              </a:rPr>
              <a:t>«О гарантированном возмещении банковских вкладов (депозитов) физических лиц»</a:t>
            </a:r>
            <a:r>
              <a:rPr lang="ru-RU" sz="3000">
                <a:latin typeface="Corbel" pitchFamily="34" charset="0"/>
              </a:rPr>
              <a:t> создана единая система государственного гарантирования возврата банковских вкладов физических лиц с участием всех банков Республики Беларусь. Законом предусмотрено создание </a:t>
            </a:r>
            <a:r>
              <a:rPr lang="ru-RU" sz="4000" b="1" i="1" u="sng">
                <a:solidFill>
                  <a:srgbClr val="FFFF00"/>
                </a:solidFill>
                <a:latin typeface="Corbel" pitchFamily="34" charset="0"/>
              </a:rPr>
              <a:t>Агентства по гарантированному возмещению банковских вкладов (депозитов) физических лиц</a:t>
            </a:r>
            <a:r>
              <a:rPr lang="ru-RU" sz="4000" b="1">
                <a:solidFill>
                  <a:srgbClr val="FFFF00"/>
                </a:solidFill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428625" y="500063"/>
            <a:ext cx="8358188" cy="587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000">
                <a:latin typeface="Corbel" pitchFamily="34" charset="0"/>
              </a:rPr>
              <a:t>          Агентству придан статус </a:t>
            </a:r>
            <a:r>
              <a:rPr lang="ru-RU" sz="3000">
                <a:solidFill>
                  <a:srgbClr val="FFFF00"/>
                </a:solidFill>
                <a:latin typeface="Corbel" pitchFamily="34" charset="0"/>
              </a:rPr>
              <a:t>юридического лица - государственного учреждения. </a:t>
            </a:r>
          </a:p>
          <a:p>
            <a:pPr algn="just"/>
            <a:endParaRPr lang="ru-RU" sz="3000">
              <a:latin typeface="Corbel" pitchFamily="34" charset="0"/>
            </a:endParaRPr>
          </a:p>
          <a:p>
            <a:pPr algn="just"/>
            <a:r>
              <a:rPr lang="ru-RU" sz="3000">
                <a:latin typeface="Corbel" pitchFamily="34" charset="0"/>
              </a:rPr>
              <a:t>          Предметом его деятельности является </a:t>
            </a:r>
            <a:r>
              <a:rPr lang="ru-RU" sz="3400" b="1">
                <a:solidFill>
                  <a:srgbClr val="FFFF00"/>
                </a:solidFill>
                <a:latin typeface="Corbel" pitchFamily="34" charset="0"/>
              </a:rPr>
              <a:t>аккумулирование обязательных взносов банков для формирования резерва, обеспечивающего выплату физическим лицам возмещения банковских вкладов. </a:t>
            </a:r>
          </a:p>
          <a:p>
            <a:pPr algn="just"/>
            <a:endParaRPr lang="ru-RU" sz="3000">
              <a:latin typeface="Corbel" pitchFamily="34" charset="0"/>
            </a:endParaRPr>
          </a:p>
          <a:p>
            <a:pPr algn="just"/>
            <a:r>
              <a:rPr lang="ru-RU" sz="3000">
                <a:latin typeface="Corbel" pitchFamily="34" charset="0"/>
              </a:rPr>
              <a:t>          </a:t>
            </a:r>
            <a:r>
              <a:rPr lang="ru-RU" sz="3000">
                <a:solidFill>
                  <a:srgbClr val="FFFF00"/>
                </a:solidFill>
                <a:latin typeface="Corbel" pitchFamily="34" charset="0"/>
              </a:rPr>
              <a:t>Субсидиарную ответственность</a:t>
            </a:r>
            <a:r>
              <a:rPr lang="ru-RU" sz="3000">
                <a:latin typeface="Corbel" pitchFamily="34" charset="0"/>
              </a:rPr>
              <a:t> по обязательствам Агентства </a:t>
            </a:r>
            <a:r>
              <a:rPr lang="ru-RU" sz="3000">
                <a:solidFill>
                  <a:srgbClr val="FFFF00"/>
                </a:solidFill>
                <a:latin typeface="Corbel" pitchFamily="34" charset="0"/>
              </a:rPr>
              <a:t>несет</a:t>
            </a:r>
            <a:r>
              <a:rPr lang="ru-RU" sz="3000">
                <a:latin typeface="Corbel" pitchFamily="34" charset="0"/>
              </a:rPr>
              <a:t> </a:t>
            </a:r>
            <a:r>
              <a:rPr lang="ru-RU" sz="3000">
                <a:solidFill>
                  <a:srgbClr val="FFFF00"/>
                </a:solidFill>
                <a:latin typeface="Corbel" pitchFamily="34" charset="0"/>
              </a:rPr>
              <a:t>Республика Беларусь.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500063" y="642938"/>
            <a:ext cx="8215312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>
                <a:latin typeface="Corbel" pitchFamily="34" charset="0"/>
              </a:rPr>
              <a:t>          </a:t>
            </a:r>
            <a:r>
              <a:rPr lang="ru-RU" sz="3600" b="1">
                <a:solidFill>
                  <a:srgbClr val="FFFF00"/>
                </a:solidFill>
                <a:latin typeface="Corbel" pitchFamily="34" charset="0"/>
              </a:rPr>
              <a:t>Обязательство по возмещению вкладов</a:t>
            </a:r>
            <a:r>
              <a:rPr lang="ru-RU" sz="3200" b="1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3000">
                <a:latin typeface="Corbel" pitchFamily="34" charset="0"/>
              </a:rPr>
              <a:t>возникает у Агентства </a:t>
            </a:r>
            <a:r>
              <a:rPr lang="ru-RU" sz="3000" u="sng">
                <a:solidFill>
                  <a:srgbClr val="FFFF00"/>
                </a:solidFill>
                <a:latin typeface="Corbel" pitchFamily="34" charset="0"/>
              </a:rPr>
              <a:t>со дня получения банком уведомления Национального банка о принятии решения об отзыве у банка специального разрешения (лицензии)</a:t>
            </a:r>
            <a:r>
              <a:rPr lang="ru-RU" sz="300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3000">
                <a:latin typeface="Corbel" pitchFamily="34" charset="0"/>
              </a:rPr>
              <a:t>на осуществление банковской деятельности, предоставляющего право на осуществление банковской операции по привлечению денежных средств физических лиц в банковские вклады, в целом либо в части осуществления этой банковской операции (ст. 4 Закона).</a:t>
            </a:r>
            <a:endParaRPr lang="ru-RU" sz="3000" b="1" u="sng">
              <a:solidFill>
                <a:srgbClr val="FFFF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290DD1-25E8-4938-BBB9-510FF743457F}"/>
</file>

<file path=customXml/itemProps2.xml><?xml version="1.0" encoding="utf-8"?>
<ds:datastoreItem xmlns:ds="http://schemas.openxmlformats.org/officeDocument/2006/customXml" ds:itemID="{FA9EE1A2-8656-48CC-BD51-9862BE613F8E}"/>
</file>

<file path=customXml/itemProps3.xml><?xml version="1.0" encoding="utf-8"?>
<ds:datastoreItem xmlns:ds="http://schemas.openxmlformats.org/officeDocument/2006/customXml" ds:itemID="{583E1C3A-5795-4075-92DC-8F20C9D658A1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367</TotalTime>
  <Words>526</Words>
  <Application>Microsoft Office PowerPoint</Application>
  <PresentationFormat>Экран (4:3)</PresentationFormat>
  <Paragraphs>25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Метро</vt:lpstr>
      <vt:lpstr>Метро</vt:lpstr>
      <vt:lpstr>Метро</vt:lpstr>
      <vt:lpstr>Метро</vt:lpstr>
      <vt:lpstr>Метро</vt:lpstr>
      <vt:lpstr>Метро</vt:lpstr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Европейское акционерное обществ</dc:title>
  <dc:creator>1</dc:creator>
  <cp:lastModifiedBy>ZZZ</cp:lastModifiedBy>
  <cp:revision>40</cp:revision>
  <dcterms:created xsi:type="dcterms:W3CDTF">2014-11-30T11:44:16Z</dcterms:created>
  <dcterms:modified xsi:type="dcterms:W3CDTF">2015-06-04T10:17:24Z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